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0" r:id="rId3"/>
    <p:sldId id="257" r:id="rId4"/>
    <p:sldId id="271" r:id="rId5"/>
    <p:sldId id="281" r:id="rId6"/>
    <p:sldId id="296" r:id="rId7"/>
    <p:sldId id="282" r:id="rId8"/>
    <p:sldId id="297" r:id="rId9"/>
    <p:sldId id="285" r:id="rId10"/>
    <p:sldId id="286" r:id="rId11"/>
    <p:sldId id="284" r:id="rId12"/>
    <p:sldId id="283" r:id="rId13"/>
    <p:sldId id="287" r:id="rId14"/>
    <p:sldId id="289" r:id="rId15"/>
    <p:sldId id="288" r:id="rId16"/>
    <p:sldId id="290" r:id="rId17"/>
    <p:sldId id="293" r:id="rId18"/>
    <p:sldId id="292" r:id="rId19"/>
    <p:sldId id="298" r:id="rId20"/>
    <p:sldId id="291" r:id="rId21"/>
    <p:sldId id="294" r:id="rId22"/>
    <p:sldId id="295" r:id="rId23"/>
    <p:sldId id="26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4" pos="3940" userDrawn="1">
          <p15:clr>
            <a:srgbClr val="A4A3A4"/>
          </p15:clr>
        </p15:guide>
        <p15:guide id="5" orient="horz" pos="2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875A"/>
    <a:srgbClr val="3BA05A"/>
    <a:srgbClr val="00B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48" y="84"/>
      </p:cViewPr>
      <p:guideLst>
        <p:guide orient="horz" pos="2160"/>
        <p:guide pos="3840"/>
        <p:guide orient="horz" pos="2260"/>
        <p:guide pos="3940"/>
        <p:guide orient="horz" pos="2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58EE-49FE-46ED-B980-ED757C44CB98}" type="datetimeFigureOut">
              <a:rPr lang="tr-TR" smtClean="0"/>
              <a:t>23.08.2022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8DFB-5132-425C-8B7A-E698295198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93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2" y="1122364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2" y="3602038"/>
            <a:ext cx="91440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48" indent="0" algn="ctr">
              <a:buNone/>
              <a:defRPr sz="2001"/>
            </a:lvl2pPr>
            <a:lvl3pPr marL="914498" indent="0" algn="ctr">
              <a:buNone/>
              <a:defRPr sz="1802"/>
            </a:lvl3pPr>
            <a:lvl4pPr marL="1371750" indent="0" algn="ctr">
              <a:buNone/>
              <a:defRPr sz="1600"/>
            </a:lvl4pPr>
            <a:lvl5pPr marL="1829001" indent="0" algn="ctr">
              <a:buNone/>
              <a:defRPr sz="1600"/>
            </a:lvl5pPr>
            <a:lvl6pPr marL="2286248" indent="0" algn="ctr">
              <a:buNone/>
              <a:defRPr sz="1600"/>
            </a:lvl6pPr>
            <a:lvl7pPr marL="2743499" indent="0" algn="ctr">
              <a:buNone/>
              <a:defRPr sz="1600"/>
            </a:lvl7pPr>
            <a:lvl8pPr marL="3200751" indent="0" algn="ctr">
              <a:buNone/>
              <a:defRPr sz="1600"/>
            </a:lvl8pPr>
            <a:lvl9pPr marL="3658001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799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181478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199" y="365126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345135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510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4" y="1709739"/>
            <a:ext cx="10515601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4" y="4589467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48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2pPr>
            <a:lvl3pPr marL="914498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3pPr>
            <a:lvl4pPr marL="13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90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4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0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742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92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90" y="365126"/>
            <a:ext cx="1051560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95" y="1681164"/>
            <a:ext cx="5157786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48" indent="0">
              <a:buNone/>
              <a:defRPr sz="2001" b="1"/>
            </a:lvl2pPr>
            <a:lvl3pPr marL="914498" indent="0">
              <a:buNone/>
              <a:defRPr sz="1802" b="1"/>
            </a:lvl3pPr>
            <a:lvl4pPr marL="1371750" indent="0">
              <a:buNone/>
              <a:defRPr sz="1600" b="1"/>
            </a:lvl4pPr>
            <a:lvl5pPr marL="1829001" indent="0">
              <a:buNone/>
              <a:defRPr sz="1600" b="1"/>
            </a:lvl5pPr>
            <a:lvl6pPr marL="2286248" indent="0">
              <a:buNone/>
              <a:defRPr sz="1600" b="1"/>
            </a:lvl6pPr>
            <a:lvl7pPr marL="2743499" indent="0">
              <a:buNone/>
              <a:defRPr sz="1600" b="1"/>
            </a:lvl7pPr>
            <a:lvl8pPr marL="3200751" indent="0">
              <a:buNone/>
              <a:defRPr sz="1600" b="1"/>
            </a:lvl8pPr>
            <a:lvl9pPr marL="3658001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95" y="2505076"/>
            <a:ext cx="515778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4" y="1681164"/>
            <a:ext cx="5183187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48" indent="0">
              <a:buNone/>
              <a:defRPr sz="2001" b="1"/>
            </a:lvl2pPr>
            <a:lvl3pPr marL="914498" indent="0">
              <a:buNone/>
              <a:defRPr sz="1802" b="1"/>
            </a:lvl3pPr>
            <a:lvl4pPr marL="1371750" indent="0">
              <a:buNone/>
              <a:defRPr sz="1600" b="1"/>
            </a:lvl4pPr>
            <a:lvl5pPr marL="1829001" indent="0">
              <a:buNone/>
              <a:defRPr sz="1600" b="1"/>
            </a:lvl5pPr>
            <a:lvl6pPr marL="2286248" indent="0">
              <a:buNone/>
              <a:defRPr sz="1600" b="1"/>
            </a:lvl6pPr>
            <a:lvl7pPr marL="2743499" indent="0">
              <a:buNone/>
              <a:defRPr sz="1600" b="1"/>
            </a:lvl7pPr>
            <a:lvl8pPr marL="3200751" indent="0">
              <a:buNone/>
              <a:defRPr sz="1600" b="1"/>
            </a:lvl8pPr>
            <a:lvl9pPr marL="3658001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4" y="2505076"/>
            <a:ext cx="51831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243698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69317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90727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93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401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48" indent="0">
              <a:buNone/>
              <a:defRPr sz="1401"/>
            </a:lvl2pPr>
            <a:lvl3pPr marL="914498" indent="0">
              <a:buNone/>
              <a:defRPr sz="1199"/>
            </a:lvl3pPr>
            <a:lvl4pPr marL="1371750" indent="0">
              <a:buNone/>
              <a:defRPr sz="1000"/>
            </a:lvl4pPr>
            <a:lvl5pPr marL="1829001" indent="0">
              <a:buNone/>
              <a:defRPr sz="1000"/>
            </a:lvl5pPr>
            <a:lvl6pPr marL="2286248" indent="0">
              <a:buNone/>
              <a:defRPr sz="1000"/>
            </a:lvl6pPr>
            <a:lvl7pPr marL="2743499" indent="0">
              <a:buNone/>
              <a:defRPr sz="1000"/>
            </a:lvl7pPr>
            <a:lvl8pPr marL="3200751" indent="0">
              <a:buNone/>
              <a:defRPr sz="1000"/>
            </a:lvl8pPr>
            <a:lvl9pPr marL="3658001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300718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93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48" indent="0">
              <a:buNone/>
              <a:defRPr sz="2799"/>
            </a:lvl2pPr>
            <a:lvl3pPr marL="914498" indent="0">
              <a:buNone/>
              <a:defRPr sz="2401"/>
            </a:lvl3pPr>
            <a:lvl4pPr marL="1371750" indent="0">
              <a:buNone/>
              <a:defRPr sz="2001"/>
            </a:lvl4pPr>
            <a:lvl5pPr marL="1829001" indent="0">
              <a:buNone/>
              <a:defRPr sz="2001"/>
            </a:lvl5pPr>
            <a:lvl6pPr marL="2286248" indent="0">
              <a:buNone/>
              <a:defRPr sz="2001"/>
            </a:lvl6pPr>
            <a:lvl7pPr marL="2743499" indent="0">
              <a:buNone/>
              <a:defRPr sz="2001"/>
            </a:lvl7pPr>
            <a:lvl8pPr marL="3200751" indent="0">
              <a:buNone/>
              <a:defRPr sz="2001"/>
            </a:lvl8pPr>
            <a:lvl9pPr marL="3658001" indent="0">
              <a:buNone/>
              <a:defRPr sz="2001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48" indent="0">
              <a:buNone/>
              <a:defRPr sz="1401"/>
            </a:lvl2pPr>
            <a:lvl3pPr marL="914498" indent="0">
              <a:buNone/>
              <a:defRPr sz="1199"/>
            </a:lvl3pPr>
            <a:lvl4pPr marL="1371750" indent="0">
              <a:buNone/>
              <a:defRPr sz="1000"/>
            </a:lvl4pPr>
            <a:lvl5pPr marL="1829001" indent="0">
              <a:buNone/>
              <a:defRPr sz="1000"/>
            </a:lvl5pPr>
            <a:lvl6pPr marL="2286248" indent="0">
              <a:buNone/>
              <a:defRPr sz="1000"/>
            </a:lvl6pPr>
            <a:lvl7pPr marL="2743499" indent="0">
              <a:buNone/>
              <a:defRPr sz="1000"/>
            </a:lvl7pPr>
            <a:lvl8pPr marL="3200751" indent="0">
              <a:buNone/>
              <a:defRPr sz="1000"/>
            </a:lvl8pPr>
            <a:lvl9pPr marL="3658001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</a:p>
        </p:txBody>
      </p:sp>
    </p:spTree>
    <p:extLst>
      <p:ext uri="{BB962C8B-B14F-4D97-AF65-F5344CB8AC3E}">
        <p14:creationId xmlns:p14="http://schemas.microsoft.com/office/powerpoint/2010/main" val="344953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7" y="365126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7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HİZMETE ÖZEL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8" y="6356354"/>
            <a:ext cx="411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A2A24-8A23-4437-B311-F4CE2868AC28}" type="slidenum">
              <a:rPr lang="tr-TR" smtClean="0"/>
              <a:pPr/>
              <a:t>‹#›</a:t>
            </a:fld>
            <a:r>
              <a:rPr lang="tr-TR" dirty="0" smtClean="0"/>
              <a:t>/23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164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5" indent="-228625" algn="l" defTabSz="9144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875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123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376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2057623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514876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972124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429376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886624" indent="-228625" algn="l" defTabSz="9144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1pPr>
      <a:lvl2pPr marL="457248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2pPr>
      <a:lvl3pPr marL="914498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371750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4pPr>
      <a:lvl5pPr marL="1829001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5pPr>
      <a:lvl6pPr marL="2286248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6pPr>
      <a:lvl7pPr marL="2743499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7pPr>
      <a:lvl8pPr marL="3200751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8pPr>
      <a:lvl9pPr marL="3658001" algn="l" defTabSz="914498" rtl="0" eaLnBrk="1" latinLnBrk="0" hangingPunct="1">
        <a:defRPr sz="18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K&#305;lavuz%20EK-&#199;%20Stratejik%20&#304;&#351;%20Birli&#287;i%20Anla&#351;mas&#305;%20Firma%20Yeterlilik%20Tetkik%20Raporu.docx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K&#305;lavuz%20EK-D%20Bakan%20Onay&#305;%20Metni.docx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K&#305;lavuz%20EK-F%20Stratejik%20&#304;&#351;%20Birli&#287;i%20Anla&#351;ma%20Metni%20(Taslak).docx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K&#305;lavuz%20EK-G%20Test-Muayene%20Karar%20Raporu.docx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K&#305;lavuz%20EK-B%20Yerlile&#351;tirilecek%20Ham%20madde-Malzeme-Sistem%20Listesi.xlsx" TargetMode="External"/><Relationship Id="rId2" Type="http://schemas.openxmlformats.org/officeDocument/2006/relationships/hyperlink" Target="K&#305;lavuz%20EK-A%20&#304;&#351;%20Ak&#305;&#351;&#305;%20&#350;emas&#305;.doc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K&#305;lavuz%20EK-C%20Gizlilik%20Anla&#351;mas&#305;.docx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98350" y="2860646"/>
            <a:ext cx="11579383" cy="1804300"/>
          </a:xfrm>
        </p:spPr>
        <p:txBody>
          <a:bodyPr>
            <a:normAutofit/>
          </a:bodyPr>
          <a:lstStyle/>
          <a:p>
            <a:r>
              <a:rPr lang="tr-T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MİLLİ SAVUNMA BAKANLIĞI</a:t>
            </a:r>
            <a:br>
              <a:rPr lang="tr-T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 GENEL MÜDÜRLÜĞÜ</a:t>
            </a:r>
            <a:endParaRPr lang="tr-T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55" y="715233"/>
            <a:ext cx="1781175" cy="2085975"/>
          </a:xfrm>
          <a:prstGeom prst="rect">
            <a:avLst/>
          </a:prstGeom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pic>
        <p:nvPicPr>
          <p:cNvPr id="1026" name="Resim 1" descr="cid:image001.png@01D38639.299254B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41" y="4894319"/>
            <a:ext cx="1447801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82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327591"/>
            <a:ext cx="10898372" cy="39703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Firma tetkiki, “mali ve teknik yeterlilik, yerlilik oranı, teknoloji transferi, AR-GE ve ürün geliştirme ve benzeri” konularda Teknik Yönetim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Sorumluluğu/Tersane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Uzmanlık Alanında yapılacak ve yapılan tetkik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sonucu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düzenlenecek olan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Stratejik İş Birliği Anlaşması Firma Yeterlilik Tetkik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Raporu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”nda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açıkça belirtilerek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GM’ye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gönderilir.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10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8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40120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indent="-457200" algn="just">
              <a:lnSpc>
                <a:spcPct val="20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Stratejik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İş Birliği Anlaşması Firma Yeterlilik Tetkik Raporunun </a:t>
            </a:r>
            <a:r>
              <a:rPr lang="tr-T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olumsuz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olması durumunda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aday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firmaya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da söz konusu tetkik raporu yazılı olarak bildirilir. Ayrıca aday firma, 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 “Adaylığı Olumsuz Sonuçlanan Firma Arşivi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eklenir.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11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2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53681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Stratejik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İş Birliği Anlaşması Firma Yeterlilik Tetkik Raporunun </a:t>
            </a:r>
            <a:r>
              <a:rPr lang="tr-TR" sz="2800" b="1" u="sng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olumlu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olması durumunda; İlgili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Tersanenin,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Stratejik İş Birliği Anlaşması Firma Yeterlilik Tetkik Raporu sonucunda yapacağı değerlendirmeye göre aday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firmaların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(birden fazla aday firmanın aynı malzemeye talip olması durumunda) sıralamaya tabi tutulur ve sıralama sonucu, ilgili Tersane tarafından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TGM’ye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ve aday firmaya/firmalara bildirilir.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12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2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35394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indent="-457200" algn="just">
              <a:lnSpc>
                <a:spcPct val="20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	Sıralama sonucunda, üst sıra dışında kalan aday firma/firmalara, Firma Yeterlilik Tetkik Raporu sonucunda hangi konularda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eksikliklerinin/yetersizliklerinin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olduğu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bildirilir.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13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99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35394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Firma Yeterlilik Tetkik Raporu sonucunda uygun bulunan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firmanın talipli olduğu mal/hizmetlerin yer aldığı liste ve firma yeterlilik tetkik raporu,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Bakan izni/onayı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” metni ile birlikte Bakan’a sunulur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14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	Bakan tarafından, aday firmayla SİA yapılması için gerekli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izin/onay </a:t>
            </a:r>
            <a:r>
              <a:rPr lang="tr-TR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verilmezse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sonuç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aday firmaya 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yazılı olarak bildirilir. Ayrıca aday firma, 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adaylığı olumsuz sonuçlanan firma arşivine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eklenir.</a:t>
            </a:r>
          </a:p>
          <a:p>
            <a:pPr lvl="1" indent="-457200" algn="just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Onayın alınamadığı durumda; Söz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konusu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mal/hizmetler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için ilk tetkik sıralamasına girmiş olan firmalardan başka bir aday firma daha başvuruda bulunur ise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Firma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tetkiki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aşamasına dönülerek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süreç tekrar işletilir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15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Bakan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tarafından, gerekli </a:t>
            </a:r>
            <a:r>
              <a:rPr lang="tr-TR" sz="2800" b="1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izin/onay </a:t>
            </a:r>
            <a:r>
              <a:rPr lang="tr-TR" sz="2800" b="1" u="sng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verilirse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42913" lvl="3" indent="14288" algn="just" defTabSz="98742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Söz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konusu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mal/hizmetler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için başka aday firma/firmalar tarafından talep gelmesi halinde söz konusu aday firmanın/firmaların talebi değerlendirmeye alınmaz ve aday firmaya/firmalara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 durum yazı ile bildirilir.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3" indent="361950" algn="just" defTabSz="98742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İlgili Tersane ile aday firma arasında taslak halinde sunulan ve tarafların metni üzerinde mutabık kalacağı bir “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Stratejik İş Birliği Anlaşması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imzalama aşamasına geçilir.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16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0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Stratejik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İş Birliği Anlaşması metni üzerinde tarafların </a:t>
            </a:r>
            <a:r>
              <a:rPr lang="tr-T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anlaşamaması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durumunda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GM’ye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 aday firmaya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yazılı bilgi verilir. Ayrıca aday firma, 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 adaylığı olumsuz sonuçlanan firma arşivine eklenir.</a:t>
            </a:r>
          </a:p>
          <a:p>
            <a:pPr marL="0" lvl="1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Stratejik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İş Birliği Anlaşması metni üzerinde tarafların </a:t>
            </a:r>
            <a:r>
              <a:rPr lang="tr-TR" sz="2800" b="1" u="sng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anlaşması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durumunda aday firma, Bakan onayında yer alan izinler çerçevesinde prototip üretim faaliyetlerine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başlayabilir.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17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1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146830"/>
            <a:ext cx="10898372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firmanın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SİA’da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belirtilen süre içerisinde teslim edeceği prototipin test ve muayenesi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tarafından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yapılarak/yaptırılarak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Test/Muayene Karar Raporu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” tanzim edilir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18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1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146830"/>
            <a:ext cx="10898372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Test/muayene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sonucunun </a:t>
            </a:r>
            <a:r>
              <a:rPr lang="tr-TR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olumsuz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olması durumunda;</a:t>
            </a:r>
          </a:p>
          <a:p>
            <a:pPr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SİA kapsamında verilen süre bitimine kadar prototip üretim faaliyetleri devam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eder.</a:t>
            </a:r>
          </a:p>
          <a:p>
            <a:pPr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SİA kapsamında verilen sürenin dolması halinde; 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 tarafından bir Hata Analiz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Raporu (HAR)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hazırlanacak ve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Tersaneye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sunacaktır. İlgili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kendi analiz sonuçlarını 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HAR’ı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değerlendirecektir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19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84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44032" y="1743740"/>
            <a:ext cx="11606542" cy="334925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5000" b="1" dirty="0">
                <a:latin typeface="Arial" panose="020B060402020202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ANLAŞMASI</a:t>
            </a:r>
            <a:r>
              <a:rPr lang="tr-TR" sz="5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5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2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yapacağı değerlendirme neticesinde;</a:t>
            </a:r>
          </a:p>
          <a:p>
            <a:pPr lvl="1" indent="-952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  Tekrardan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prototip üretimi</a:t>
            </a:r>
            <a:r>
              <a:rPr lang="tr-TR" sz="2800" dirty="0">
                <a:solidFill>
                  <a:srgbClr val="3BA0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u="sng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yapmasına</a:t>
            </a:r>
            <a:r>
              <a:rPr lang="tr-TR" sz="2800" dirty="0">
                <a:solidFill>
                  <a:srgbClr val="3BA0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karar vermesi halinde,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belirlenen süre kadar SİA uzatılır.</a:t>
            </a:r>
          </a:p>
          <a:p>
            <a:pPr lvl="1" indent="-952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  Prototip üretimi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yapmamasına</a:t>
            </a:r>
            <a:r>
              <a:rPr lang="tr-T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karar vermesi halinde, aday firma ile yapılan SİA iptal edilerek aday firmaya gerekli görülen belgelerle birlikte bilgi verilir. Ayrıca aday firma,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tarafından adaylığı olumsuz sonuçlanan firma arşivine eklenir.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20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1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33239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Test/muayene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sonucunun </a:t>
            </a:r>
            <a:r>
              <a:rPr lang="tr-TR" sz="2800" b="1" u="sng" dirty="0">
                <a:solidFill>
                  <a:srgbClr val="3B87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olumlu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olması durumunda Test/Muayene Karar Formunun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GM’ye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gönderilmesine müteakip aday firma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SİA’da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belirtilen süre kadar “Tek Kaynak Tedarikçi” olarak belirlenerek T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GM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“Tek Kaynak Tedarikçi Arşivi” ne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eklenir.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21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7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526297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firmaya yönelik olarak Stratejik İş Birliği Anlaşması İş Akışında Stratejik İş Birliği Anlaşması Firma Yeterlilik Tetkik Raporu, Bakan izni/onayı ve Test/Muayene Karar Formundan herhangi birinin olumsuz olarak neticelenmiş olması halinde aday firma, müteakip dönemde ilgili ham madde/malzeme/sistem/hizmete yönelik olarak söz konusu eksiklik/uygunsuzluk/yetersizlikleri düzelttiğini yazılı olarak taahhüt etmesi durumunda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yeniden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değerlendirmeye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alınabilir.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22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353" y="959966"/>
            <a:ext cx="2414587" cy="2827778"/>
          </a:xfrm>
          <a:prstGeom prst="rect">
            <a:avLst/>
          </a:prstGeom>
        </p:spPr>
      </p:pic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23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  <p:pic>
        <p:nvPicPr>
          <p:cNvPr id="6" name="Resim 1" descr="cid:image001.png@01D38639.299254B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41" y="4894319"/>
            <a:ext cx="1447801" cy="1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8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86809" y="1073872"/>
            <a:ext cx="10632558" cy="447629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tabLst>
                <a:tab pos="631896" algn="l"/>
              </a:tabLs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Tersanelerin 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üretim, bakım, onarım ve modernizasyon faaliyetlerinde </a:t>
            </a:r>
            <a:r>
              <a:rPr lang="tr-TR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kritik öneme haiz olup </a:t>
            </a:r>
            <a:r>
              <a:rPr lang="tr-TR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 dışından temin edilen 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ham madde, malzeme ve sistemlerin ve/veya bunlarla ilgili hizmetlerin </a:t>
            </a:r>
            <a:r>
              <a:rPr lang="tr-TR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 içinde tedarikçi kaynakları oluşturmak 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maksadıyla muhtemel 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tedarikçilerle yapılan 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uzun 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dönemli iş birliği 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anlaşmalarıdır.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TANIM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3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0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776178" y="1235240"/>
            <a:ext cx="1063255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077913" algn="l"/>
              </a:tabLst>
            </a:pP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Ağustos 2021 </a:t>
            </a:r>
            <a:r>
              <a:rPr lang="tr-T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tarihli ve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4416 sayılı Cumhurbaşkanı Kararı,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  <a:tabLst>
                <a:tab pos="1077913" algn="l"/>
              </a:tabLst>
            </a:pP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MSY </a:t>
            </a:r>
            <a:r>
              <a:rPr lang="tr-TR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310-12 sayılı MSB Askeri Fabrikalar ve Tersaneler Genel Müdürlüğü 4734 Sayılı Kamu İhale Kanunu İstisnalar (3.B) Kapsamındaki Mal ve Hizmet Alımları </a:t>
            </a:r>
            <a:r>
              <a:rPr lang="tr-T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Yönergesi.</a:t>
            </a:r>
            <a:endParaRPr lang="tr-TR" sz="2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HUKUKİ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DAYANAK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4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2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SİA faaliyetleri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Stratejik İş Birliği Anlaşması İş Akış Şeması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göre icra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SİA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kapsamında yerlileştirilmesi planlanan kritik ham madde/malzeme/sistemlerin belirlenmesi amacıyla “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Yerlileştirilecek Ham madde/Malzeme/Sistem/Hizmet (Onarım)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  <a:hlinkClick r:id="rId3" action="ppaction://hlinkfile"/>
              </a:rPr>
              <a:t>Listesi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”ndeki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bilgiler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doldurularak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TGM’ye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gönderilir. 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5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9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369331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tabLst>
                <a:tab pos="715963" algn="l"/>
              </a:tabLst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Yerlileştirilecek 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Ham madde/Malzeme/Sistem/Hizmet (Onarım) </a:t>
            </a:r>
            <a:r>
              <a:rPr lang="tr-TR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Listesi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”nin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azırlanmasında yapılabilecek hatalar;</a:t>
            </a:r>
          </a:p>
          <a:p>
            <a:pPr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İhtiyaç fazlası atıl malzeme,</a:t>
            </a:r>
          </a:p>
          <a:p>
            <a:pPr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Tersanelerimizin imalat kabiliyetinde olan malzeme,</a:t>
            </a:r>
          </a:p>
          <a:p>
            <a:pPr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Yerli imkanlar ile farklı üreticiler tarafından hali hazırda üretimi yapılan malzeme.</a:t>
            </a:r>
            <a:endParaRPr lang="tr-T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6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54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944803"/>
            <a:ext cx="10898372" cy="39703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SİA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kapsamında yerlileştirilmesi planlanan kritik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mal/hizmet 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listesi Milli Savunma Bakanlığı internet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adresinde (Ana malzeme alt birim adı)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yayımlanır ve ihtiyaç halinde güncellenir.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firmalar; üretimine istekli oldukları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mal/hizmete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yönelik başvuru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taleplerini yazılı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olarak elden/posta yoluyla,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Genel Müdürlüğüne veya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yapabilirler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7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2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95692"/>
            <a:ext cx="10898372" cy="39703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 Tersanelere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yapılan başvurular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GM’ye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bildirilir.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firma/firmalar, yerlileştirilecek malzemeyi bildiren Tersaneye yönlendirilir.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Aday firma ile Tersane arasında “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Gizlilik Anlaşması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imzalanır. 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 ‘Ana malzeme alt birim adı’ altında yer alan malzeme hakkında Aday firmaya bilgi verilir.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8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3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627320" y="1253160"/>
            <a:ext cx="10898372" cy="461664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Aday firmanın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talipli olduğu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mal/hizmetlere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yönelik olarak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firma yeterliliği,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 tesislerinde ilgili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yapılacak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tetkiklerle teyit edilir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638" lvl="1" indent="-20638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715963" algn="l"/>
              </a:tabLst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Aday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firmanın tetkiki yapılmadan önce, kamu ihale kanunu kapsamında yasaklı olup olmadığının denetimi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Tersaneler Genel Müdürlüğü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tarafından yapılacak olup aday firma yasaklı ise tetkiki yapılmayacaktır.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1403499" y="489099"/>
            <a:ext cx="937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07000"/>
              </a:lnSpc>
              <a:tabLst>
                <a:tab pos="1077913" algn="l"/>
              </a:tabLst>
            </a:pPr>
            <a:r>
              <a:rPr lang="tr-TR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STRATEJİK İŞ BİRLİĞİ </a:t>
            </a:r>
            <a:r>
              <a:rPr lang="tr-TR" sz="2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ANLAŞMASI SÜRECİ</a:t>
            </a:r>
            <a:endParaRPr lang="tr-TR" sz="28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A2A24-8A23-4437-B311-F4CE2868AC28}" type="slidenum">
              <a:rPr lang="tr-TR" smtClean="0"/>
              <a:t>9</a:t>
            </a:fld>
            <a:r>
              <a:rPr lang="tr-TR" dirty="0" smtClean="0"/>
              <a:t>/23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HİZMETE ÖZEL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2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1051</TotalTime>
  <Words>266</Words>
  <Application>Microsoft Office PowerPoint</Application>
  <PresentationFormat>Geniş ekran</PresentationFormat>
  <Paragraphs>107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Teması</vt:lpstr>
      <vt:lpstr>MİLLİ SAVUNMA BAKANLIĞI   TERSANELER GENEL MÜDÜRLÜĞÜ</vt:lpstr>
      <vt:lpstr>STRATEJİK İŞ BİRLİĞİ  ANLAŞMASI </vt:lpstr>
      <vt:lpstr> Tersanelerin üretim, bakım, onarım ve modernizasyon faaliyetlerinde kritik öneme haiz olup yurt dışından temin edilen ham madde, malzeme ve sistemlerin ve/veya bunlarla ilgili hizmetlerin yurt içinde tedarikçi kaynakları oluşturmak maksadıyla muhtemel tedarikçilerle yapılan uzun dönemli iş birliği anlaşmalarıdır.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DEMİR (DE.ME.) (MSB)</dc:creator>
  <cp:lastModifiedBy>AHMET AKİF BAYSOY</cp:lastModifiedBy>
  <cp:revision>62</cp:revision>
  <dcterms:created xsi:type="dcterms:W3CDTF">2018-03-12T07:24:09Z</dcterms:created>
  <dcterms:modified xsi:type="dcterms:W3CDTF">2022-08-23T08:51:16Z</dcterms:modified>
</cp:coreProperties>
</file>