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0" r:id="rId3"/>
    <p:sldId id="257" r:id="rId4"/>
    <p:sldId id="271" r:id="rId5"/>
    <p:sldId id="281" r:id="rId6"/>
    <p:sldId id="282" r:id="rId7"/>
    <p:sldId id="297" r:id="rId8"/>
    <p:sldId id="285" r:id="rId9"/>
    <p:sldId id="299" r:id="rId10"/>
    <p:sldId id="284" r:id="rId11"/>
    <p:sldId id="283" r:id="rId12"/>
    <p:sldId id="287" r:id="rId13"/>
    <p:sldId id="289" r:id="rId14"/>
    <p:sldId id="288" r:id="rId15"/>
    <p:sldId id="290" r:id="rId16"/>
    <p:sldId id="293" r:id="rId17"/>
    <p:sldId id="292" r:id="rId18"/>
    <p:sldId id="298" r:id="rId19"/>
    <p:sldId id="291" r:id="rId20"/>
    <p:sldId id="294" r:id="rId21"/>
    <p:sldId id="295" r:id="rId22"/>
    <p:sldId id="268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60" userDrawn="1">
          <p15:clr>
            <a:srgbClr val="A4A3A4"/>
          </p15:clr>
        </p15:guide>
        <p15:guide id="4" pos="3940" userDrawn="1">
          <p15:clr>
            <a:srgbClr val="A4A3A4"/>
          </p15:clr>
        </p15:guide>
        <p15:guide id="5" orient="horz" pos="2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875A"/>
    <a:srgbClr val="3BA05A"/>
    <a:srgbClr val="00BD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2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918" y="102"/>
      </p:cViewPr>
      <p:guideLst>
        <p:guide orient="horz" pos="2160"/>
        <p:guide pos="3840"/>
        <p:guide orient="horz" pos="2260"/>
        <p:guide pos="3940"/>
        <p:guide orient="horz" pos="2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58EE-49FE-46ED-B980-ED757C44CB98}" type="datetimeFigureOut">
              <a:rPr lang="tr-TR" smtClean="0"/>
              <a:t>22.12.2025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A8DFB-5132-425C-8B7A-E69829519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939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A8DFB-5132-425C-8B7A-E6982951980F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135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2" y="1122364"/>
            <a:ext cx="91440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2" y="3602038"/>
            <a:ext cx="91440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48" indent="0" algn="ctr">
              <a:buNone/>
              <a:defRPr sz="2001"/>
            </a:lvl2pPr>
            <a:lvl3pPr marL="914498" indent="0" algn="ctr">
              <a:buNone/>
              <a:defRPr sz="1802"/>
            </a:lvl3pPr>
            <a:lvl4pPr marL="1371750" indent="0" algn="ctr">
              <a:buNone/>
              <a:defRPr sz="1600"/>
            </a:lvl4pPr>
            <a:lvl5pPr marL="1829001" indent="0" algn="ctr">
              <a:buNone/>
              <a:defRPr sz="1600"/>
            </a:lvl5pPr>
            <a:lvl6pPr marL="2286248" indent="0" algn="ctr">
              <a:buNone/>
              <a:defRPr sz="1600"/>
            </a:lvl6pPr>
            <a:lvl7pPr marL="2743499" indent="0" algn="ctr">
              <a:buNone/>
              <a:defRPr sz="1600"/>
            </a:lvl7pPr>
            <a:lvl8pPr marL="3200751" indent="0" algn="ctr">
              <a:buNone/>
              <a:defRPr sz="1600"/>
            </a:lvl8pPr>
            <a:lvl9pPr marL="3658001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799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</a:p>
        </p:txBody>
      </p:sp>
    </p:spTree>
    <p:extLst>
      <p:ext uri="{BB962C8B-B14F-4D97-AF65-F5344CB8AC3E}">
        <p14:creationId xmlns:p14="http://schemas.microsoft.com/office/powerpoint/2010/main" val="181478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199" y="365126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</a:p>
        </p:txBody>
      </p:sp>
    </p:spTree>
    <p:extLst>
      <p:ext uri="{BB962C8B-B14F-4D97-AF65-F5344CB8AC3E}">
        <p14:creationId xmlns:p14="http://schemas.microsoft.com/office/powerpoint/2010/main" val="345135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510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4" y="1709739"/>
            <a:ext cx="10515601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4" y="4589467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48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2pPr>
            <a:lvl3pPr marL="914498" indent="0">
              <a:buNone/>
              <a:defRPr sz="1802">
                <a:solidFill>
                  <a:schemeClr val="tx1">
                    <a:tint val="75000"/>
                  </a:schemeClr>
                </a:solidFill>
              </a:defRPr>
            </a:lvl3pPr>
            <a:lvl4pPr marL="13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0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2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4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00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742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1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1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1924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90" y="365126"/>
            <a:ext cx="1051560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95" y="1681164"/>
            <a:ext cx="5157786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8" indent="0">
              <a:buNone/>
              <a:defRPr sz="2001" b="1"/>
            </a:lvl2pPr>
            <a:lvl3pPr marL="914498" indent="0">
              <a:buNone/>
              <a:defRPr sz="1802" b="1"/>
            </a:lvl3pPr>
            <a:lvl4pPr marL="1371750" indent="0">
              <a:buNone/>
              <a:defRPr sz="1600" b="1"/>
            </a:lvl4pPr>
            <a:lvl5pPr marL="1829001" indent="0">
              <a:buNone/>
              <a:defRPr sz="1600" b="1"/>
            </a:lvl5pPr>
            <a:lvl6pPr marL="2286248" indent="0">
              <a:buNone/>
              <a:defRPr sz="1600" b="1"/>
            </a:lvl6pPr>
            <a:lvl7pPr marL="2743499" indent="0">
              <a:buNone/>
              <a:defRPr sz="1600" b="1"/>
            </a:lvl7pPr>
            <a:lvl8pPr marL="3200751" indent="0">
              <a:buNone/>
              <a:defRPr sz="1600" b="1"/>
            </a:lvl8pPr>
            <a:lvl9pPr marL="3658001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95" y="2505076"/>
            <a:ext cx="515778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4" y="1681164"/>
            <a:ext cx="5183187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48" indent="0">
              <a:buNone/>
              <a:defRPr sz="2001" b="1"/>
            </a:lvl2pPr>
            <a:lvl3pPr marL="914498" indent="0">
              <a:buNone/>
              <a:defRPr sz="1802" b="1"/>
            </a:lvl3pPr>
            <a:lvl4pPr marL="1371750" indent="0">
              <a:buNone/>
              <a:defRPr sz="1600" b="1"/>
            </a:lvl4pPr>
            <a:lvl5pPr marL="1829001" indent="0">
              <a:buNone/>
              <a:defRPr sz="1600" b="1"/>
            </a:lvl5pPr>
            <a:lvl6pPr marL="2286248" indent="0">
              <a:buNone/>
              <a:defRPr sz="1600" b="1"/>
            </a:lvl6pPr>
            <a:lvl7pPr marL="2743499" indent="0">
              <a:buNone/>
              <a:defRPr sz="1600" b="1"/>
            </a:lvl7pPr>
            <a:lvl8pPr marL="3200751" indent="0">
              <a:buNone/>
              <a:defRPr sz="1600" b="1"/>
            </a:lvl8pPr>
            <a:lvl9pPr marL="3658001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4" y="2505076"/>
            <a:ext cx="51831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</a:p>
        </p:txBody>
      </p:sp>
    </p:spTree>
    <p:extLst>
      <p:ext uri="{BB962C8B-B14F-4D97-AF65-F5344CB8AC3E}">
        <p14:creationId xmlns:p14="http://schemas.microsoft.com/office/powerpoint/2010/main" val="243698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</a:p>
        </p:txBody>
      </p:sp>
    </p:spTree>
    <p:extLst>
      <p:ext uri="{BB962C8B-B14F-4D97-AF65-F5344CB8AC3E}">
        <p14:creationId xmlns:p14="http://schemas.microsoft.com/office/powerpoint/2010/main" val="69317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</a:p>
        </p:txBody>
      </p:sp>
    </p:spTree>
    <p:extLst>
      <p:ext uri="{BB962C8B-B14F-4D97-AF65-F5344CB8AC3E}">
        <p14:creationId xmlns:p14="http://schemas.microsoft.com/office/powerpoint/2010/main" val="90727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93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799"/>
            </a:lvl2pPr>
            <a:lvl3pPr>
              <a:defRPr sz="2401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48" indent="0">
              <a:buNone/>
              <a:defRPr sz="1401"/>
            </a:lvl2pPr>
            <a:lvl3pPr marL="914498" indent="0">
              <a:buNone/>
              <a:defRPr sz="1199"/>
            </a:lvl3pPr>
            <a:lvl4pPr marL="1371750" indent="0">
              <a:buNone/>
              <a:defRPr sz="1000"/>
            </a:lvl4pPr>
            <a:lvl5pPr marL="1829001" indent="0">
              <a:buNone/>
              <a:defRPr sz="1000"/>
            </a:lvl5pPr>
            <a:lvl6pPr marL="2286248" indent="0">
              <a:buNone/>
              <a:defRPr sz="1000"/>
            </a:lvl6pPr>
            <a:lvl7pPr marL="2743499" indent="0">
              <a:buNone/>
              <a:defRPr sz="1000"/>
            </a:lvl7pPr>
            <a:lvl8pPr marL="3200751" indent="0">
              <a:buNone/>
              <a:defRPr sz="1000"/>
            </a:lvl8pPr>
            <a:lvl9pPr marL="3658001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</a:p>
        </p:txBody>
      </p:sp>
    </p:spTree>
    <p:extLst>
      <p:ext uri="{BB962C8B-B14F-4D97-AF65-F5344CB8AC3E}">
        <p14:creationId xmlns:p14="http://schemas.microsoft.com/office/powerpoint/2010/main" val="300718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93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48" indent="0">
              <a:buNone/>
              <a:defRPr sz="2799"/>
            </a:lvl2pPr>
            <a:lvl3pPr marL="914498" indent="0">
              <a:buNone/>
              <a:defRPr sz="2401"/>
            </a:lvl3pPr>
            <a:lvl4pPr marL="1371750" indent="0">
              <a:buNone/>
              <a:defRPr sz="2001"/>
            </a:lvl4pPr>
            <a:lvl5pPr marL="1829001" indent="0">
              <a:buNone/>
              <a:defRPr sz="2001"/>
            </a:lvl5pPr>
            <a:lvl6pPr marL="2286248" indent="0">
              <a:buNone/>
              <a:defRPr sz="2001"/>
            </a:lvl6pPr>
            <a:lvl7pPr marL="2743499" indent="0">
              <a:buNone/>
              <a:defRPr sz="2001"/>
            </a:lvl7pPr>
            <a:lvl8pPr marL="3200751" indent="0">
              <a:buNone/>
              <a:defRPr sz="2001"/>
            </a:lvl8pPr>
            <a:lvl9pPr marL="3658001" indent="0">
              <a:buNone/>
              <a:defRPr sz="2001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48" indent="0">
              <a:buNone/>
              <a:defRPr sz="1401"/>
            </a:lvl2pPr>
            <a:lvl3pPr marL="914498" indent="0">
              <a:buNone/>
              <a:defRPr sz="1199"/>
            </a:lvl3pPr>
            <a:lvl4pPr marL="1371750" indent="0">
              <a:buNone/>
              <a:defRPr sz="1000"/>
            </a:lvl4pPr>
            <a:lvl5pPr marL="1829001" indent="0">
              <a:buNone/>
              <a:defRPr sz="1000"/>
            </a:lvl5pPr>
            <a:lvl6pPr marL="2286248" indent="0">
              <a:buNone/>
              <a:defRPr sz="1000"/>
            </a:lvl6pPr>
            <a:lvl7pPr marL="2743499" indent="0">
              <a:buNone/>
              <a:defRPr sz="1000"/>
            </a:lvl7pPr>
            <a:lvl8pPr marL="3200751" indent="0">
              <a:buNone/>
              <a:defRPr sz="1000"/>
            </a:lvl8pPr>
            <a:lvl9pPr marL="3658001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</a:p>
        </p:txBody>
      </p:sp>
    </p:spTree>
    <p:extLst>
      <p:ext uri="{BB962C8B-B14F-4D97-AF65-F5344CB8AC3E}">
        <p14:creationId xmlns:p14="http://schemas.microsoft.com/office/powerpoint/2010/main" val="344953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7" y="365126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7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1" y="6356354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8" y="6356354"/>
            <a:ext cx="411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A2A24-8A23-4437-B311-F4CE2868AC28}" type="slidenum">
              <a:rPr lang="tr-TR" smtClean="0"/>
              <a:pPr/>
              <a:t>‹#›</a:t>
            </a:fld>
            <a:r>
              <a:rPr lang="tr-TR" dirty="0" smtClean="0"/>
              <a:t>/23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164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98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5" indent="-228625" algn="l" defTabSz="91449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875" indent="-228625" algn="l" defTabSz="91449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123" indent="-228625" algn="l" defTabSz="91449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376" indent="-228625" algn="l" defTabSz="91449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2057623" indent="-228625" algn="l" defTabSz="91449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5pPr>
      <a:lvl6pPr marL="2514876" indent="-228625" algn="l" defTabSz="91449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6pPr>
      <a:lvl7pPr marL="2972124" indent="-228625" algn="l" defTabSz="91449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7pPr>
      <a:lvl8pPr marL="3429376" indent="-228625" algn="l" defTabSz="91449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8pPr>
      <a:lvl9pPr marL="3886624" indent="-228625" algn="l" defTabSz="91449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98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1pPr>
      <a:lvl2pPr marL="457248" algn="l" defTabSz="914498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2pPr>
      <a:lvl3pPr marL="914498" algn="l" defTabSz="914498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3pPr>
      <a:lvl4pPr marL="1371750" algn="l" defTabSz="914498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1829001" algn="l" defTabSz="914498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5pPr>
      <a:lvl6pPr marL="2286248" algn="l" defTabSz="914498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6pPr>
      <a:lvl7pPr marL="2743499" algn="l" defTabSz="914498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7pPr>
      <a:lvl8pPr marL="3200751" algn="l" defTabSz="914498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8pPr>
      <a:lvl9pPr marL="3658001" algn="l" defTabSz="914498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K&#305;lavuz%20EK-D%20Bakan%20Onay&#305;%20Metni.docx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K&#305;lavuz%20EK-F%20Stratejik%20&#304;&#351;%20Birli&#287;i%20Anla&#351;ma%20Metni%20(Taslak).docx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K&#305;lavuz%20EK-G%20Test-Muayene%20Karar%20Raporu.docx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K&#305;lavuz%20EK-B%20Yerlile&#351;tirilecek%20Ham%20madde-Malzeme-Sistem%20Listesi.xlsx" TargetMode="External"/><Relationship Id="rId2" Type="http://schemas.openxmlformats.org/officeDocument/2006/relationships/hyperlink" Target="K&#305;lavuz%20EK-A%20&#304;&#351;%20Ak&#305;&#351;&#305;%20&#350;emas&#305;.docx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K&#305;lavuz%20EK-C%20Gizlilik%20Anla&#351;mas&#305;.docx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98350" y="2860646"/>
            <a:ext cx="11579383" cy="1804300"/>
          </a:xfrm>
        </p:spPr>
        <p:txBody>
          <a:bodyPr>
            <a:normAutofit/>
          </a:bodyPr>
          <a:lstStyle/>
          <a:p>
            <a:r>
              <a:rPr lang="tr-TR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MİLLİ SAVUNMA BAKANLIĞI</a:t>
            </a:r>
            <a:br>
              <a:rPr lang="tr-TR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TERSANELER GENEL MÜDÜRLÜĞÜ</a:t>
            </a:r>
            <a:endParaRPr lang="tr-T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pic>
        <p:nvPicPr>
          <p:cNvPr id="1026" name="Resim 1" descr="cid:image001.png@01D38639.299254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141" y="4894319"/>
            <a:ext cx="1447801" cy="144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603" y="594218"/>
            <a:ext cx="2011768" cy="188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82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27320" y="1253160"/>
            <a:ext cx="10898372" cy="440120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Stratejik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İş Birliği Anlaşması Firma Yeterlilik Tetkik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Raporunun</a:t>
            </a:r>
          </a:p>
          <a:p>
            <a:pPr marL="0" lvl="1" algn="just">
              <a:lnSpc>
                <a:spcPct val="200000"/>
              </a:lnSpc>
              <a:tabLst>
                <a:tab pos="715963" algn="l"/>
              </a:tabLst>
            </a:pPr>
            <a:r>
              <a:rPr lang="tr-TR" sz="28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olumsuz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olması durumunda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İdare/Tersane Komutanlığı tarafından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aday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firmaya söz konusu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tetkik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raporunun sonucu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yazılı olarak bildirilir. Ayrıca aday firma, T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GM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tarafından  “Adaylığı Olumsuz Sonuçlanan Firma Arşivi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ne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eklenir. 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10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20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27320" y="1253160"/>
            <a:ext cx="10898372" cy="461664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Stratejik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İş Birliği Anlaşması Firma Yeterlilik Tetkik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Raporunun</a:t>
            </a:r>
          </a:p>
          <a:p>
            <a:pPr marL="0" lvl="1" algn="just">
              <a:lnSpc>
                <a:spcPct val="150000"/>
              </a:lnSpc>
              <a:tabLst>
                <a:tab pos="715963" algn="l"/>
              </a:tabLst>
            </a:pPr>
            <a:r>
              <a:rPr lang="tr-TR" sz="2800" b="1" u="sng" dirty="0" smtClean="0">
                <a:solidFill>
                  <a:srgbClr val="3B8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olumlu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olması durumunda; İlgili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Tersanenin,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Stratejik İş Birliği Anlaşması Firma Yeterlilik Tetkik Raporu sonucunda yapacağı değerlendirmeye göre aday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firmalar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(birden fazla aday firmanın aynı malzemeye talip olması durumunda) sıralamaya tabi tutulur ve sıralama sonucu, ilgili Tersane tarafından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TGM’ye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ve aday firmaya/firmalara bildirilir. 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11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20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27320" y="1253160"/>
            <a:ext cx="10898372" cy="35394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Sıralama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sonucunda, üst sıra dışında kalan aday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firma/firmalara,</a:t>
            </a:r>
          </a:p>
          <a:p>
            <a:pPr marL="0" lvl="1" algn="just">
              <a:lnSpc>
                <a:spcPct val="200000"/>
              </a:lnSpc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Firma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Yeterlilik Tetkik Raporu sonucunda hangi konularda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eksikliklerinin/yetersizliklerinin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olduğu ilgili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tarafından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bildirilir.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12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99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27320" y="1253160"/>
            <a:ext cx="10898372" cy="35394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20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Firma Yeterlilik Tetkik Raporu sonucunda uygun bulunan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aday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firmanın talipli olduğu mal/hizmetlerin yer aldığı liste ve firma yeterlilik tetkik raporu,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file"/>
              </a:rPr>
              <a:t>Bakan izni/onayı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” metni ile birlikte Bakan’a sunulur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13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294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43271" y="1012319"/>
            <a:ext cx="10898372" cy="526297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Bakan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tarafından, aday firmayla SİA yapılması için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gerekli </a:t>
            </a:r>
            <a:r>
              <a:rPr 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izin/</a:t>
            </a:r>
          </a:p>
          <a:p>
            <a:pPr marL="0" lvl="1" algn="just">
              <a:lnSpc>
                <a:spcPct val="150000"/>
              </a:lnSpc>
              <a:tabLst>
                <a:tab pos="715963" algn="l"/>
              </a:tabLst>
            </a:pPr>
            <a:r>
              <a:rPr 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onay </a:t>
            </a:r>
            <a:r>
              <a:rPr lang="tr-TR" sz="28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verilmezse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sonuç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aday firmaya T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GM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tarafından yazılı olarak bildirilir. Ayrıca aday firma, T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GM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tarafından adaylığı olumsuz sonuçlanan firma arşivine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eklenir.</a:t>
            </a:r>
          </a:p>
          <a:p>
            <a:pPr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Onayın alınamadığı durumda;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öz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konusu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mal/hizmetler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için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ilk</a:t>
            </a:r>
          </a:p>
          <a:p>
            <a:pPr marL="0" lvl="1" algn="just">
              <a:lnSpc>
                <a:spcPct val="150000"/>
              </a:lnSpc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tetkik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sıralamasına girmiş olan firmalardan başka bir aday firma daha başvuruda bulunur ise f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irma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tetkiki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aşamasına dönülerek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süreç tekrar işletilir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14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294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43271" y="1052847"/>
            <a:ext cx="10898372" cy="526297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Bakan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tarafından, gerekli </a:t>
            </a:r>
            <a:r>
              <a:rPr lang="tr-TR" sz="2800" b="1" dirty="0">
                <a:solidFill>
                  <a:srgbClr val="3B8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izin/onay </a:t>
            </a:r>
            <a:r>
              <a:rPr lang="tr-TR" sz="2800" b="1" u="sng" dirty="0">
                <a:solidFill>
                  <a:srgbClr val="3B8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verilirse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900113" lvl="3" indent="-457200" algn="just" defTabSz="9874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Söz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konusu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mal/hizmetler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için başka aday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firma/firmalar tarafından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talep gelmesi halinde söz konusu aday firmanın/firmaların talebi değerlendirmeye alınmaz ve aday firmaya/firmalara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 durum yazı ile bildirilir.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3" indent="361950" algn="just" defTabSz="9874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İdare/İlgili Tersane ile aday firma arasında taslak halinde sunulan ve tarafların metni üzerinde mutabık kalacağı bir “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/>
              </a:rPr>
              <a:t>Stratejik İş Birliği Anlaşması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imzalama aşamasına geçilir.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15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06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19432" y="1253160"/>
            <a:ext cx="10943303" cy="461664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Stratejik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İş Birliği Anlaşması metni üzerinde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tarafların</a:t>
            </a:r>
          </a:p>
          <a:p>
            <a:pPr marL="0" lvl="1" algn="just">
              <a:lnSpc>
                <a:spcPct val="150000"/>
              </a:lnSpc>
              <a:tabLst>
                <a:tab pos="715963" algn="l"/>
              </a:tabLst>
            </a:pPr>
            <a:r>
              <a:rPr lang="tr-TR" sz="28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sz="28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nlaşamaması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durumunda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GM’ye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ve aday firmaya ilgili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</a:t>
            </a:r>
          </a:p>
          <a:p>
            <a:pPr marL="0" lvl="1" algn="just">
              <a:lnSpc>
                <a:spcPct val="150000"/>
              </a:lnSpc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tarafından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yazılı bilgi verilir. Ayrıca aday firma, T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GM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tarafından  adaylığı olumsuz sonuçlanan firma arşivine eklenir.</a:t>
            </a:r>
          </a:p>
          <a:p>
            <a:pPr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Stratejik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İş Birliği Anlaşması metni üzerinde tarafların </a:t>
            </a:r>
            <a:r>
              <a:rPr lang="tr-TR" sz="2800" b="1" u="sng" dirty="0" smtClean="0">
                <a:solidFill>
                  <a:srgbClr val="3B8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anlaşması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>
              <a:lnSpc>
                <a:spcPct val="150000"/>
              </a:lnSpc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durumunda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aday firma, Bakan onayında yer alan izinler çerçevesinde prototip üretim faaliyetlerine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başlayabilir.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16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16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43271" y="1456546"/>
            <a:ext cx="10898372" cy="267765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Aday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firmanın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SİA’da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belirtilen süre içerisinde teslim edeceği prototipin test ve muayenesi ilgili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 tarafından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yapılarak/yaptırılarak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/>
              </a:rPr>
              <a:t>Test/Muayene Karar Raporu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” tanzim edilir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endParaRPr 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17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16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27320" y="1146830"/>
            <a:ext cx="10898372" cy="461664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Test/muayene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sonucunun </a:t>
            </a:r>
            <a:r>
              <a:rPr lang="tr-TR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olumsuz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olması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durumunda;</a:t>
            </a:r>
          </a:p>
          <a:p>
            <a:pPr lvl="2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SİA kapsamında verilen süre bitimine kadar prototip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</a:t>
            </a:r>
          </a:p>
          <a:p>
            <a:pPr marL="457200" lvl="2" algn="just">
              <a:lnSpc>
                <a:spcPct val="150000"/>
              </a:lnSpc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faaliyetleri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devam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eder.</a:t>
            </a:r>
          </a:p>
          <a:p>
            <a:pPr lvl="2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SİA kapsamında verilen sürenin dolması halinde; Aday firma</a:t>
            </a:r>
          </a:p>
          <a:p>
            <a:pPr marL="457200" lvl="2" algn="just">
              <a:lnSpc>
                <a:spcPct val="150000"/>
              </a:lnSpc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tarafından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bir Hata Analiz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Raporu (HAR)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hazırlanılarak ilgili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Tersaneye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sunulur.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İlgili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kendi analiz sonuçlarını ve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HAR’ı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değerlendirir.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18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84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27320" y="1253160"/>
            <a:ext cx="10898372" cy="461664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yapacağı değerlendirme neticesinde;</a:t>
            </a:r>
          </a:p>
          <a:p>
            <a:pPr lvl="1" indent="-9525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Tekrardan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prototip üretimi</a:t>
            </a:r>
            <a:r>
              <a:rPr lang="tr-TR" sz="2800" dirty="0">
                <a:solidFill>
                  <a:srgbClr val="3BA0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b="1" u="sng" dirty="0">
                <a:solidFill>
                  <a:srgbClr val="3B8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yapmasına</a:t>
            </a:r>
            <a:r>
              <a:rPr lang="tr-TR" sz="2800" dirty="0">
                <a:solidFill>
                  <a:srgbClr val="3BA0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karar vermesi halinde,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belirlenen süre kadar SİA uzatılır.</a:t>
            </a:r>
          </a:p>
          <a:p>
            <a:pPr lvl="1" indent="-9525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Prototip üretimi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yapmamasına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karar vermesi halinde, aday firma ile yapılan SİA iptal edilerek aday firmaya gerekli görülen belgelerle birlikte bilgi verilir. Ayrıca aday firma,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GM tarafından adaylığı olumsuz sonuçlanan firma arşivine eklenir.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19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16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44032" y="1743740"/>
            <a:ext cx="11606542" cy="334925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z="5000" b="1" dirty="0">
                <a:latin typeface="Arial" panose="020B060402020202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ANLAŞMASI</a:t>
            </a:r>
            <a:r>
              <a:rPr lang="tr-TR" sz="5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5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2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7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541463" y="1666115"/>
            <a:ext cx="10898372" cy="332398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Test/muayene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sonucunun </a:t>
            </a:r>
            <a:r>
              <a:rPr lang="tr-TR" sz="2800" b="1" u="sng" dirty="0">
                <a:solidFill>
                  <a:srgbClr val="3B8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olumlu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olması durumunda Test/Muayene Karar Formunun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GM’ye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gönderilmesine müteakip aday firma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SİA’da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belirtilen süre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kadar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(azami 10 yıl)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“Tek Kaynak Tedarikçi” olarak belirlenerek T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GM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tarafından “Tek Kaynak Tedarikçi Arşivi” ne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eklenir.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20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974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43271" y="1052847"/>
            <a:ext cx="10898372" cy="526297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Aday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firmaya yönelik olarak Stratejik İş Birliği Anlaşması İş Akışında Stratejik İş Birliği Anlaşması Firma Yeterlilik Tetkik Raporu, Bakan izni/onayı ve Test/Muayene Karar Formundan herhangi birinin olumsuz olarak neticelenmiş olması halinde aday firma, müteakip dönemde ilgili ham madde/malzeme/sistem/hizmete yönelik olarak söz konusu eksiklik/uygunsuzluk/yetersizlikleri düzelttiğini yazılı olarak taahhüt etmesi durumunda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yeniden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değerlendirmeye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alınarak SİA süreci tekrar başlatılır.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21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6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22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pic>
        <p:nvPicPr>
          <p:cNvPr id="6" name="Resim 1" descr="cid:image001.png@01D38639.299254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141" y="4894319"/>
            <a:ext cx="1447801" cy="144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580" y="642090"/>
            <a:ext cx="3024921" cy="283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81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86809" y="1073872"/>
            <a:ext cx="10632558" cy="4476296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  <a:tabLst>
                <a:tab pos="631896" algn="l"/>
              </a:tabLst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Tersanelerin </a:t>
            </a: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üretim, bakım, onarım ve modernizasyon faaliyetlerinde </a:t>
            </a:r>
            <a:r>
              <a:rPr lang="tr-TR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kritik öneme haiz olup </a:t>
            </a:r>
            <a:r>
              <a:rPr lang="tr-TR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 dışından temin edilen </a:t>
            </a: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ham madde, malzeme ve sistemlerin ve/veya bunlarla ilgili hizmetlerin </a:t>
            </a:r>
            <a:r>
              <a:rPr lang="tr-TR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 içinde tedarikçi kaynakları oluşturmak </a:t>
            </a:r>
            <a:r>
              <a:rPr 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maksadıyla muhtemel </a:t>
            </a: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tedarikçilerle yapılan </a:t>
            </a:r>
            <a:r>
              <a:rPr 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uzun </a:t>
            </a: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dönemli iş birliği </a:t>
            </a:r>
            <a:r>
              <a:rPr 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anlaşmalarıdır.</a:t>
            </a:r>
            <a:endParaRPr 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TANIM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3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501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776178" y="1235240"/>
            <a:ext cx="1063255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  <a:tabLst>
                <a:tab pos="1077913" algn="l"/>
              </a:tabLst>
            </a:pPr>
            <a:r>
              <a:rPr lang="tr-T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21 Ağustos 2021 </a:t>
            </a:r>
            <a:r>
              <a:rPr lang="tr-T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tarihli ve </a:t>
            </a:r>
            <a:r>
              <a:rPr lang="tr-T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4416 sayılı Cumhurbaşkanı Kararı,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  <a:tabLst>
                <a:tab pos="1077913" algn="l"/>
              </a:tabLst>
            </a:pPr>
            <a:r>
              <a:rPr lang="tr-T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MSY </a:t>
            </a:r>
            <a:r>
              <a:rPr lang="tr-T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310-12 sayılı MSB Askeri Fabrikalar ve Tersaneler Genel Müdürlüğü 4734 Sayılı Kamu İhale Kanunu İstisnalar (3.B) Kapsamındaki Mal ve Hizmet Alımları </a:t>
            </a:r>
            <a:r>
              <a:rPr lang="tr-T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Yönergesi.</a:t>
            </a:r>
            <a:endParaRPr lang="tr-TR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HUKUKİ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DAYANAK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4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2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27320" y="1253160"/>
            <a:ext cx="10898372" cy="526297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SİA faaliyetleri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/>
              </a:rPr>
              <a:t>Stratejik İş Birliği Anlaşması İş Akış Şeması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göre icra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SİA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kapsamında yerlileştirilmesi planlanan kritik ham madde/malzeme/sistemlerin belirlenmesi amacıyla “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  <a:hlinkClick r:id="rId3" action="ppaction://hlinkfile"/>
              </a:rPr>
              <a:t>Yerlileştirilecek Ham madde/Malzeme/Sistem/Hizmet (Onarım)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  <a:hlinkClick r:id="rId3" action="ppaction://hlinkfile"/>
              </a:rPr>
              <a:t>Listesi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”ndeki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bilgiler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 Komutanlıkları ve/veya Envanter Kontrol Merkezi Müdürlüğü (EKM) tarafından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doldurularak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Tersaneler Genel Müdürlüğü (TGM)ne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gönderilir. 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5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94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36113" y="1012319"/>
            <a:ext cx="10898372" cy="526297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SİA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kapsamında yerlileştirilmesi planlanan kritik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mal/hizmet 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listesi Milli Savunma Bakanlığı internet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adresinde (Ana malzeme alt birim adı)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yayımlanır ve ihtiyaç halinde güncellenir.</a:t>
            </a:r>
          </a:p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Aday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firmalar; üretimine istekli oldukları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mal/hizmete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yönelik başvuru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taleplerini yazılı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olarak elden/posta yoluyla,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Tersaneler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Genel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Müdürlüğüne, Tersane Komutanlıklarına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Envanter Kontrol Merkezi Müdürlüğüne yapabilirler. Tersane Komutanlıkları ve </a:t>
            </a:r>
            <a:r>
              <a:rPr 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EKM’ye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yapılan başvurular </a:t>
            </a:r>
            <a:r>
              <a:rPr 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TGM’ye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bildirilir.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6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25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27320" y="1295692"/>
            <a:ext cx="10898372" cy="39703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Aday firma başvurusu, Tersaneler Genel Müdürlüğü ve/veya ilgili Tersane Komutanlığı tarafından ön incelemeye tabi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tutulur.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	Aday firma ile İdare veya İdarenin uygun göreceği Tersane Komutanlığı arasında “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/>
              </a:rPr>
              <a:t>Gizlilik Anlaşması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imzalanır. </a:t>
            </a:r>
          </a:p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Firma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tarafından yerlileştirilebilecek malzemeler İdare ile firma arasında yapılan görüşmeler ile tespit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7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36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27320" y="1253160"/>
            <a:ext cx="10898372" cy="470898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Tespit edilen ürünlerin firma tarafından üretilebileceğine yönelik firma yeterliliği,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firma tesislerinde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İdare tarafından kurulacak heyet ile tetkik edilir.</a:t>
            </a:r>
          </a:p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Aday firmanın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tetkiki yapılmadan önce, kamu ihale kanunu kapsamında yasaklı olup olmadığının denetimi Tersaneler Genel Müdürlüğü tarafından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yapılır. Aday firma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yasaklı ise tetkiki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yapılmaz.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t>8</a:t>
            </a:fld>
            <a:r>
              <a:rPr lang="tr-TR" dirty="0" smtClean="0"/>
              <a:t>/23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20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5204" y="1360112"/>
            <a:ext cx="10515601" cy="4351338"/>
          </a:xfrm>
        </p:spPr>
        <p:txBody>
          <a:bodyPr/>
          <a:lstStyle/>
          <a:p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HİZMETE ÖZEL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2A24-8A23-4437-B311-F4CE2868AC28}" type="slidenum">
              <a:rPr lang="tr-TR" smtClean="0"/>
              <a:pPr/>
              <a:t>9</a:t>
            </a:fld>
            <a:r>
              <a:rPr lang="tr-TR" smtClean="0"/>
              <a:t>/23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1403499" y="489099"/>
            <a:ext cx="937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07000"/>
              </a:lnSpc>
              <a:tabLst>
                <a:tab pos="1077913" algn="l"/>
              </a:tabLst>
            </a:pPr>
            <a:r>
              <a:rPr lang="tr-T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STRATEJİK İŞ BİRLİĞİ </a:t>
            </a:r>
            <a:r>
              <a:rPr lang="tr-T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ANLAŞMASI SÜRECİ</a:t>
            </a:r>
            <a:endParaRPr lang="tr-TR" sz="2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27320" y="1253160"/>
            <a:ext cx="10898372" cy="461664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Yasaklı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olmadığı tespit edilen firmaya yapılan tetkik neticesinde </a:t>
            </a:r>
            <a:r>
              <a:rPr lang="tr-T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Firma Yeterlilik Tetkik Raporu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tanzim edilir. </a:t>
            </a:r>
            <a:endParaRPr 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	 Firma tetkiki, “mali ve teknik yeterlilik, yerlilik oranı, teknoloji transferi, AR-GE ve ürün geliştirme ve benzeri” konularda Teknik Yönetim Sorumluluğu/Tersane Uzmanlık Alanında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yapılır ve “Firma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Yeterlilik Tetkik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Raporu”nda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açıkça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belirtilerek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TGM’ye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gönderilir. </a:t>
            </a:r>
          </a:p>
          <a:p>
            <a:pPr marL="20638" lvl="1" indent="-20638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11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3471</TotalTime>
  <Words>1102</Words>
  <Application>Microsoft Office PowerPoint</Application>
  <PresentationFormat>Geniş ekran</PresentationFormat>
  <Paragraphs>110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Office Teması</vt:lpstr>
      <vt:lpstr>MİLLİ SAVUNMA BAKANLIĞI   TERSANELER GENEL MÜDÜRLÜĞÜ</vt:lpstr>
      <vt:lpstr>STRATEJİK İŞ BİRLİĞİ  ANLAŞMASI </vt:lpstr>
      <vt:lpstr> Tersanelerin üretim, bakım, onarım ve modernizasyon faaliyetlerinde kritik öneme haiz olup yurt dışından temin edilen ham madde, malzeme ve sistemlerin ve/veya bunlarla ilgili hizmetlerin yurt içinde tedarikçi kaynakları oluşturmak maksadıyla muhtemel tedarikçilerle yapılan uzun dönemli iş birliği anlaşmalarıdır.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AHMET DEMİR (DE.ME.) (MSB)</dc:creator>
  <cp:lastModifiedBy>KEVSER AYGÜN (THS. MÜHENDİS) (MSB)</cp:lastModifiedBy>
  <cp:revision>81</cp:revision>
  <dcterms:created xsi:type="dcterms:W3CDTF">2018-03-12T07:24:09Z</dcterms:created>
  <dcterms:modified xsi:type="dcterms:W3CDTF">2025-12-23T06:04:59Z</dcterms:modified>
</cp:coreProperties>
</file>